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8" r:id="rId3"/>
    <p:sldId id="270" r:id="rId4"/>
    <p:sldId id="257" r:id="rId5"/>
    <p:sldId id="259" r:id="rId6"/>
    <p:sldId id="261" r:id="rId7"/>
    <p:sldId id="260" r:id="rId8"/>
    <p:sldId id="264" r:id="rId9"/>
    <p:sldId id="265" r:id="rId10"/>
    <p:sldId id="266" r:id="rId11"/>
    <p:sldId id="267" r:id="rId12"/>
    <p:sldId id="271" r:id="rId13"/>
    <p:sldId id="268" r:id="rId14"/>
    <p:sldId id="269" r:id="rId15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969E8-FC41-4393-8004-B5F691253DB0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F51E7-0FA2-432F-B57C-01A956FF8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440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97819"/>
            <a:ext cx="8280920" cy="1102519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АТТЕСТАЦИЯ РУКОВОДИТЕЛЕЙ И КАНДИДАТОВ НА ДОЛЖНОСТИ РУКОВОДИТЕЛЕЙ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По ст.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51 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273-ФЗ  аттестации подлежат: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руководители</a:t>
            </a:r>
            <a:r>
              <a:rPr lang="ru-RU" dirty="0" smtClean="0"/>
              <a:t> </a:t>
            </a:r>
            <a:r>
              <a:rPr lang="ru-RU" dirty="0"/>
              <a:t>муниципальных бюджетных образовательных организаций 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кандидаты </a:t>
            </a:r>
            <a:r>
              <a:rPr lang="ru-RU" b="1" dirty="0"/>
              <a:t>на должности руководителей </a:t>
            </a:r>
            <a:r>
              <a:rPr lang="ru-RU" dirty="0"/>
              <a:t>муниципальных бюджетных образовательных </a:t>
            </a:r>
            <a:r>
              <a:rPr lang="ru-RU" dirty="0" smtClean="0"/>
              <a:t>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13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Нормативные документы: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Приказ </a:t>
            </a:r>
            <a:r>
              <a:rPr lang="ru-RU" dirty="0" err="1" smtClean="0"/>
              <a:t>МОиН</a:t>
            </a:r>
            <a:r>
              <a:rPr lang="ru-RU" dirty="0" smtClean="0"/>
              <a:t> РТ от 10.11.2014 №6347/14 «Об утверждении Примерного положения о порядке аттестации руководителей (директоров, заведующих» организаций РТ, осуществляющих образовательную деятельность»</a:t>
            </a:r>
          </a:p>
          <a:p>
            <a:r>
              <a:rPr lang="ru-RU" dirty="0" smtClean="0"/>
              <a:t>Письмо </a:t>
            </a:r>
            <a:r>
              <a:rPr lang="ru-RU" dirty="0" err="1" smtClean="0"/>
              <a:t>МОиН</a:t>
            </a:r>
            <a:r>
              <a:rPr lang="ru-RU" dirty="0" smtClean="0"/>
              <a:t> РТ от 19.04.2017 №3822/17 «О внесении изменений в порядок </a:t>
            </a:r>
            <a:r>
              <a:rPr lang="ru-RU" dirty="0"/>
              <a:t>аттестации руководителей (директоров, заведующих» организаций РТ, осуществляющих образовательную деятельность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Письмо </a:t>
            </a:r>
            <a:r>
              <a:rPr lang="ru-RU" dirty="0" err="1" smtClean="0"/>
              <a:t>МОиН</a:t>
            </a:r>
            <a:r>
              <a:rPr lang="ru-RU" dirty="0" smtClean="0"/>
              <a:t> РТ от 22.03.2018 №2645/18 «Об оптимизации процедур»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37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ПОЛОЖЕНИЕ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smtClean="0"/>
              <a:t>о </a:t>
            </a:r>
            <a:r>
              <a:rPr lang="ru-RU" b="1" dirty="0"/>
              <a:t>порядке и сроках проведения аттестации руководителей и кандидатов на должности руководителей муниципальных бюджетных образовательных организаций, подведомственных</a:t>
            </a:r>
            <a:br>
              <a:rPr lang="ru-RU" b="1" dirty="0"/>
            </a:br>
            <a:r>
              <a:rPr lang="ru-RU" b="1" dirty="0"/>
              <a:t>МКУ «Управление образования Балтасинского районного исполнительного комитета РТ»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адачи аттестации: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определение </a:t>
            </a:r>
            <a:r>
              <a:rPr lang="ru-RU" dirty="0"/>
              <a:t>уровня знаний законодательства, нормативных правовых актов, положений, инструкций и других документов, регулирующих деятельность в сфере образования</a:t>
            </a:r>
            <a:r>
              <a:rPr lang="ru-RU" dirty="0" smtClean="0"/>
              <a:t>;</a:t>
            </a:r>
            <a:r>
              <a:rPr lang="ru-RU" dirty="0"/>
              <a:t> </a:t>
            </a:r>
            <a:endParaRPr lang="ru-RU" sz="3600" dirty="0"/>
          </a:p>
          <a:p>
            <a:r>
              <a:rPr lang="ru-RU" dirty="0"/>
              <a:t>стимулирование целенаправленного, непрерывного повышения уровня квалификации, личностного профессионального роста, использования эффективных, современных управленческих технологий, методов и средств;</a:t>
            </a:r>
            <a:endParaRPr lang="ru-RU" sz="2800" dirty="0"/>
          </a:p>
          <a:p>
            <a:r>
              <a:rPr lang="ru-RU" dirty="0"/>
              <a:t>повышение	эффективности и качества </a:t>
            </a:r>
            <a:r>
              <a:rPr lang="ru-RU" dirty="0" smtClean="0"/>
              <a:t>управленческой</a:t>
            </a:r>
            <a:r>
              <a:rPr lang="ru-RU" sz="2800" dirty="0"/>
              <a:t> </a:t>
            </a:r>
            <a:r>
              <a:rPr lang="ru-RU" dirty="0" smtClean="0"/>
              <a:t>деятельности</a:t>
            </a:r>
            <a:r>
              <a:rPr lang="ru-RU" dirty="0"/>
              <a:t>;</a:t>
            </a:r>
            <a:endParaRPr lang="ru-RU" sz="2800" dirty="0"/>
          </a:p>
          <a:p>
            <a:r>
              <a:rPr lang="ru-RU" dirty="0"/>
              <a:t>выявление	перспектив использования </a:t>
            </a:r>
            <a:r>
              <a:rPr lang="ru-RU" dirty="0" smtClean="0"/>
              <a:t>потенциальных</a:t>
            </a:r>
            <a:r>
              <a:rPr lang="ru-RU" sz="2800" dirty="0"/>
              <a:t> </a:t>
            </a:r>
            <a:r>
              <a:rPr lang="ru-RU" dirty="0" smtClean="0"/>
              <a:t>возможностей </a:t>
            </a:r>
            <a:r>
              <a:rPr lang="ru-RU" dirty="0"/>
              <a:t>руководителей и кандидатов.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0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Порядок проведения аттестации руководителей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z="4000" dirty="0" smtClean="0"/>
          </a:p>
          <a:p>
            <a:pPr marL="0" indent="0">
              <a:buNone/>
            </a:pPr>
            <a:r>
              <a:rPr lang="ru-RU" sz="4000" b="1" dirty="0" smtClean="0"/>
              <a:t>Очередная</a:t>
            </a:r>
          </a:p>
          <a:p>
            <a:pPr marL="0" indent="0">
              <a:buNone/>
            </a:pPr>
            <a:r>
              <a:rPr lang="ru-RU" sz="4000" b="1" dirty="0" smtClean="0"/>
              <a:t>Внеочередная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На основании заявления </a:t>
            </a:r>
            <a:endParaRPr lang="ru-RU" sz="4000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3965605" y="1908387"/>
            <a:ext cx="720080" cy="1584176"/>
          </a:xfrm>
          <a:prstGeom prst="rightBrace">
            <a:avLst>
              <a:gd name="adj1" fmla="val 8333"/>
              <a:gd name="adj2" fmla="val 50695"/>
            </a:avLst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65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Два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этапа: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прохождение </a:t>
            </a:r>
            <a:r>
              <a:rPr lang="ru-RU" dirty="0"/>
              <a:t>квалификационных </a:t>
            </a:r>
            <a:r>
              <a:rPr lang="ru-RU" dirty="0" smtClean="0"/>
              <a:t>испытаний (тестирование</a:t>
            </a:r>
            <a:r>
              <a:rPr lang="ru-RU" dirty="0" smtClean="0"/>
              <a:t>) </a:t>
            </a:r>
          </a:p>
          <a:p>
            <a:pPr marL="0" lvl="1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 smtClean="0"/>
              <a:t>(МКУ «Управление образования БРИК»)</a:t>
            </a:r>
            <a:endParaRPr lang="ru-RU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собеседование с Аттестационной комиссией </a:t>
            </a:r>
            <a:r>
              <a:rPr lang="ru-RU" dirty="0" smtClean="0"/>
              <a:t>(по </a:t>
            </a:r>
            <a:r>
              <a:rPr lang="ru-RU" dirty="0"/>
              <a:t>защите Программы развития </a:t>
            </a:r>
            <a:r>
              <a:rPr lang="ru-RU" dirty="0" smtClean="0"/>
              <a:t>организации</a:t>
            </a:r>
            <a:r>
              <a:rPr lang="ru-RU" dirty="0" smtClean="0"/>
              <a:t>) (Исполнительный комитет)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95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Тесты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Из 40 вопросов</a:t>
            </a:r>
          </a:p>
          <a:p>
            <a:r>
              <a:rPr lang="ru-RU" sz="4400" dirty="0" smtClean="0"/>
              <a:t>45 минут</a:t>
            </a:r>
            <a:endParaRPr lang="ru-RU" sz="4400" dirty="0" smtClean="0"/>
          </a:p>
          <a:p>
            <a:r>
              <a:rPr lang="ru-RU" sz="4400" dirty="0" smtClean="0"/>
              <a:t>Не менее 70%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76743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Собеседование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Аттестационная комиссия</a:t>
            </a:r>
          </a:p>
          <a:p>
            <a:r>
              <a:rPr lang="ru-RU" sz="4000" dirty="0" smtClean="0"/>
              <a:t>Защита программы развития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709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Примерный шаблон выступления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(по Программе развития на 3 года):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ОУ</a:t>
            </a:r>
          </a:p>
          <a:p>
            <a:r>
              <a:rPr lang="ru-RU" dirty="0" smtClean="0"/>
              <a:t>Исходные данные</a:t>
            </a:r>
          </a:p>
          <a:p>
            <a:r>
              <a:rPr lang="ru-RU" dirty="0" smtClean="0"/>
              <a:t>Новая программа</a:t>
            </a:r>
          </a:p>
          <a:p>
            <a:r>
              <a:rPr lang="ru-RU" dirty="0" smtClean="0"/>
              <a:t>Пути достижения результата по годам</a:t>
            </a:r>
          </a:p>
          <a:p>
            <a:r>
              <a:rPr lang="ru-RU" dirty="0" smtClean="0"/>
              <a:t>Необходимые ресурсы</a:t>
            </a:r>
          </a:p>
          <a:p>
            <a:r>
              <a:rPr lang="ru-RU" dirty="0" smtClean="0"/>
              <a:t>Планируемый 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2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Аттестационная комиссия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100" dirty="0" smtClean="0"/>
              <a:t>Утверждается постановлением Руководителя Балтасинского РИК</a:t>
            </a:r>
          </a:p>
          <a:p>
            <a:r>
              <a:rPr lang="ru-RU" sz="4100" dirty="0" smtClean="0"/>
              <a:t>Состав: 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представители </a:t>
            </a:r>
            <a:r>
              <a:rPr lang="ru-RU" dirty="0"/>
              <a:t>Районного Совета </a:t>
            </a:r>
            <a:r>
              <a:rPr lang="ru-RU" dirty="0" smtClean="0"/>
              <a:t>и </a:t>
            </a:r>
            <a:r>
              <a:rPr lang="ru-RU" dirty="0"/>
              <a:t>исполнительного комитета,  Управления </a:t>
            </a:r>
            <a:r>
              <a:rPr lang="ru-RU" dirty="0" smtClean="0"/>
              <a:t>образования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председатель </a:t>
            </a:r>
            <a:r>
              <a:rPr lang="ru-RU" dirty="0"/>
              <a:t>районной организации профсоюза работников народного </a:t>
            </a:r>
            <a:r>
              <a:rPr lang="ru-RU" dirty="0" smtClean="0"/>
              <a:t>образования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 </a:t>
            </a:r>
            <a:r>
              <a:rPr lang="ru-RU" dirty="0"/>
              <a:t>общественные </a:t>
            </a:r>
            <a:r>
              <a:rPr lang="ru-RU" dirty="0" smtClean="0"/>
              <a:t>деятели 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представители </a:t>
            </a:r>
            <a:r>
              <a:rPr lang="ru-RU" dirty="0"/>
              <a:t>общественных </a:t>
            </a:r>
            <a:r>
              <a:rPr lang="ru-RU" dirty="0" smtClean="0"/>
              <a:t>организаций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Решение комиссии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соответствует занимаемой	</a:t>
            </a:r>
            <a:r>
              <a:rPr lang="ru-RU" dirty="0" smtClean="0"/>
              <a:t>должности руководителя</a:t>
            </a:r>
            <a:r>
              <a:rPr lang="ru-RU" dirty="0"/>
              <a:t> </a:t>
            </a:r>
            <a:r>
              <a:rPr lang="ru-RU" dirty="0" smtClean="0"/>
              <a:t>образовательной организации (на 3 года);</a:t>
            </a:r>
            <a:endParaRPr lang="ru-RU" dirty="0"/>
          </a:p>
          <a:p>
            <a:r>
              <a:rPr lang="ru-RU" dirty="0"/>
              <a:t>соответствует занимаемой	</a:t>
            </a:r>
            <a:r>
              <a:rPr lang="ru-RU" dirty="0" smtClean="0"/>
              <a:t>должности руководителя образовательной </a:t>
            </a:r>
            <a:r>
              <a:rPr lang="ru-RU" dirty="0"/>
              <a:t>организации с учетом </a:t>
            </a:r>
            <a:r>
              <a:rPr lang="ru-RU" dirty="0" smtClean="0"/>
              <a:t>рекомендаций (на 1 год);</a:t>
            </a:r>
            <a:endParaRPr lang="ru-RU" dirty="0"/>
          </a:p>
          <a:p>
            <a:r>
              <a:rPr lang="ru-RU" dirty="0"/>
              <a:t>не соответствует занимаемой должности руководителя образовательной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45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Апелляция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indent="-654050">
              <a:buFont typeface="Arial" pitchFamily="34" charset="0"/>
              <a:buChar char="•"/>
            </a:pPr>
            <a:r>
              <a:rPr lang="ru-RU" dirty="0"/>
              <a:t>Аттестуемый имеет право подать апелляцию о нарушении установленной Положением процедуры проведения аттестации.</a:t>
            </a:r>
          </a:p>
          <a:p>
            <a:pPr marL="742950" indent="-654050"/>
            <a:r>
              <a:rPr lang="ru-RU" sz="2800" dirty="0"/>
              <a:t>Апелляции в отношении содержания и структуры тестовых заданий, проведения собеседования с членами Аттестационной комиссии не принимаются.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37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Удачи </a:t>
            </a:r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всем руководителям!</a:t>
            </a:r>
            <a:endParaRPr lang="ru-RU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0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288</Words>
  <Application>Microsoft Office PowerPoint</Application>
  <PresentationFormat>Экран (16:9)</PresentationFormat>
  <Paragraphs>55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АТТЕСТАЦИЯ РУКОВОДИТЕЛЕЙ И КАНДИДАТОВ НА ДОЛЖНОСТИ РУКОВОДИТЕЛЕЙ</vt:lpstr>
      <vt:lpstr>По ст. 51  273-ФЗ  аттестации подлежат:</vt:lpstr>
      <vt:lpstr>Нормативные документы:</vt:lpstr>
      <vt:lpstr>ПОЛОЖЕНИЕ </vt:lpstr>
      <vt:lpstr>Задачи аттестации: </vt:lpstr>
      <vt:lpstr>Порядок проведения аттестации руководителей</vt:lpstr>
      <vt:lpstr>Два этапа: </vt:lpstr>
      <vt:lpstr>Тесты </vt:lpstr>
      <vt:lpstr>Собеседование</vt:lpstr>
      <vt:lpstr>Примерный шаблон выступления (по Программе развития на 3 года):</vt:lpstr>
      <vt:lpstr>Аттестационная комиссия</vt:lpstr>
      <vt:lpstr>Решение комиссии</vt:lpstr>
      <vt:lpstr>Апелляция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АТТЕСТАЦИИ РУКОВОДИТЕЛЕЙ И КАНДИДАТОВ НА ДОЛЖНОСТИ РУКОВОДИТЕЛЕЙ</dc:title>
  <dc:creator>User</dc:creator>
  <cp:lastModifiedBy>МКУ</cp:lastModifiedBy>
  <cp:revision>8</cp:revision>
  <cp:lastPrinted>2018-04-16T04:46:13Z</cp:lastPrinted>
  <dcterms:created xsi:type="dcterms:W3CDTF">2018-04-13T17:29:22Z</dcterms:created>
  <dcterms:modified xsi:type="dcterms:W3CDTF">2018-04-16T06:43:26Z</dcterms:modified>
</cp:coreProperties>
</file>